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12192000"/>
  <p:notesSz cx="6858000" cy="9144000"/>
  <p:embeddedFontLst>
    <p:embeddedFont>
      <p:font typeface="Quattrocento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2" roundtripDataSignature="AMtx7mggFO0BgbyTyuG2c0DoJ6efePel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DB58F8-2D33-4B0D-AB9A-409DAD2566B7}">
  <a:tblStyle styleId="{46DB58F8-2D33-4B0D-AB9A-409DAD2566B7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1A2BE8F-F812-4F05-A0FE-8D6C54A6FF4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8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da7b53d27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fda7b53d27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da7b53d27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g2fda7b53d27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da7b53d2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fda7b53d2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da7b53d2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fda7b53d2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da7b53d27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fda7b53d27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da7b53d27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fda7b53d27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e23ec7f7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e23ec7f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da7b53d27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fda7b53d27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a7b53d27_0_1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da7b53d27_0_1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da7b53d27_0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fda7b53d27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da7b53d27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6" name="Google Shape;316;g2fda7b53d27_0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da7b53d27_0_4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9" name="Google Shape;329;g2fda7b53d27_0_4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da7b53d27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da7b53d27_0_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da7b53d27_0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3" name="Google Shape;353;g2fda7b53d27_0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da7b53d27_0_7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fda7b53d27_0_7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da7b53d27_0_7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fda7b53d27_0_7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da7b53d27_0_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5" name="Google Shape;375;g2fda7b53d27_0_7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da7b53d27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2" name="Google Shape;382;g2fda7b53d27_0_7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da7b53d27_0_1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fda7b53d27_0_1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da7b53d27_0_1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fda7b53d27_0_1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da7b53d27_0_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fda7b53d27_0_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da7b53d27_0_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g2fda7b53d27_0_7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da7b53d27_0_7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fda7b53d27_0_7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da7b53d27_0_7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fda7b53d27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da7b53d27_0_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g2fda7b53d27_0_7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da7b53d27_0_8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1" name="Google Shape;441;g2fda7b53d27_0_8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da7b53d27_0_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7" name="Google Shape;457;g2fda7b53d27_0_8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da7b53d27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5" name="Google Shape;465;g2fda7b53d27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da7b53d27_0_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fda7b53d27_0_8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da7b53d27_0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9" name="Google Shape;479;g2fda7b53d27_0_8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da7b53d27_0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8" name="Google Shape;488;g2fda7b53d27_0_8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da7b53d27_0_8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6" name="Google Shape;496;g2fda7b53d27_0_8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fda7b53d27_0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4" name="Google Shape;504;g2fda7b53d27_0_8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da7b53d27_0_8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0" name="Google Shape;510;g2fda7b53d27_0_8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da7b53d27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fda7b53d2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da7b53d27_0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g2fda7b53d27_0_8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da7b53d27_0_8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3" name="Google Shape;523;g2fda7b53d27_0_8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da7b53d27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fda7b53d27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da7b53d2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fda7b53d2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6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6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1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6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" name="Google Shape;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5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5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ikihow.com/Buy-and-Use-an-Uninterruptible-Power-Suppl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ewegg.com/insider/how-to-choose-a-pc-power-supply-buying-guid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youtube.com/watch?v=-P28LKWTzrI" TargetMode="External"/><Relationship Id="rId4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51.jp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39.jpg"/><Relationship Id="rId7" Type="http://schemas.openxmlformats.org/officeDocument/2006/relationships/image" Target="../media/image42.png"/><Relationship Id="rId8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g"/><Relationship Id="rId4" Type="http://schemas.openxmlformats.org/officeDocument/2006/relationships/image" Target="../media/image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oltcave.com/pc-airflow-guide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5.jp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Hardware: Internal Components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Lecture from Fall 2022</a:t>
            </a:r>
            <a:br>
              <a:rPr lang="en-US"/>
            </a:br>
            <a:r>
              <a:rPr lang="en-US"/>
              <a:t>Adapted for Fall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da7b53d27_0_23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Uninterruptible Power Supply</a:t>
            </a:r>
            <a:endParaRPr/>
          </a:p>
        </p:txBody>
      </p:sp>
      <p:sp>
        <p:nvSpPr>
          <p:cNvPr id="200" name="Google Shape;200;g2fda7b53d27_0_23"/>
          <p:cNvSpPr txBox="1"/>
          <p:nvPr/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 the case of a power outage, an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Uninterruptible Power Supply (UPS)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can keep a computer running for a few minutes to several hours depending on the sophistication of the UPS. See </a:t>
            </a:r>
            <a:r>
              <a:rPr lang="en-US" sz="19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https://www.wikihow.com/Buy-and-Use-an-Uninterruptible-Power-Supply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 for an example.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Calibri"/>
              <a:buChar char="•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It’s basically a large battery that keeps charge during normal operation, and powers a computer using its stored charge when the building’s power is cut off.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We will talk more about uninterruptible power supply when we start speaking about server hardware.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da7b53d27_0_28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Power Supply </a:t>
            </a:r>
            <a:endParaRPr/>
          </a:p>
        </p:txBody>
      </p:sp>
      <p:sp>
        <p:nvSpPr>
          <p:cNvPr id="206" name="Google Shape;206;g2fda7b53d27_0_28"/>
          <p:cNvSpPr txBox="1"/>
          <p:nvPr>
            <p:ph idx="1" type="body"/>
          </p:nvPr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Computers can only tolerate slight fluctuations in power without </a:t>
            </a:r>
            <a:r>
              <a:rPr b="1" lang="en-US"/>
              <a:t>needing to shut down</a:t>
            </a:r>
            <a:endParaRPr b="1"/>
          </a:p>
          <a:p>
            <a:pPr indent="0" lvl="1" marL="607695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600"/>
              <a:buNone/>
            </a:pPr>
            <a:r>
              <a:rPr lang="en-US"/>
              <a:t>.</a:t>
            </a:r>
            <a:endParaRPr/>
          </a:p>
          <a:p>
            <a:pPr indent="-1905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Important: </a:t>
            </a:r>
            <a:r>
              <a:rPr b="1" lang="en-US">
                <a:solidFill>
                  <a:srgbClr val="FF0000"/>
                </a:solidFill>
              </a:rPr>
              <a:t>Never open a power supply!</a:t>
            </a:r>
            <a:r>
              <a:rPr lang="en-US"/>
              <a:t> The capacitors contained within can keep a dangerous high voltage, high power charge long after being unplugged.</a:t>
            </a:r>
            <a:endParaRPr/>
          </a:p>
        </p:txBody>
      </p:sp>
      <p:sp>
        <p:nvSpPr>
          <p:cNvPr id="207" name="Google Shape;207;g2fda7b53d27_0_28"/>
          <p:cNvSpPr txBox="1"/>
          <p:nvPr/>
        </p:nvSpPr>
        <p:spPr>
          <a:xfrm>
            <a:off x="7686330" y="5407905"/>
            <a:ext cx="353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Demo: PSU What are the supported DV outputs?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device&#10;&#10;Description automatically generated" id="208" name="Google Shape;208;g2fda7b53d27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377" y="1572535"/>
            <a:ext cx="4345238" cy="3890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da7b53d27_0_28"/>
          <p:cNvSpPr/>
          <p:nvPr/>
        </p:nvSpPr>
        <p:spPr>
          <a:xfrm>
            <a:off x="10126567" y="2393414"/>
            <a:ext cx="1680000" cy="2598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da7b53d27_0_3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Power Supply Connectors</a:t>
            </a:r>
            <a:endParaRPr/>
          </a:p>
        </p:txBody>
      </p:sp>
      <p:sp>
        <p:nvSpPr>
          <p:cNvPr id="215" name="Google Shape;215;g2fda7b53d27_0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Most power supply connectors are : 20 + 4 pins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Usually made up of wires of various colors:</a:t>
            </a:r>
            <a:endParaRPr/>
          </a:p>
          <a:p>
            <a:pPr indent="-419100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Yellow 12V</a:t>
            </a:r>
            <a:endParaRPr/>
          </a:p>
          <a:p>
            <a:pPr indent="-419100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Red 5V</a:t>
            </a:r>
            <a:endParaRPr/>
          </a:p>
          <a:p>
            <a:pPr indent="-419100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Orange 3.3V</a:t>
            </a:r>
            <a:endParaRPr/>
          </a:p>
          <a:p>
            <a:pPr indent="-419100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Other colors may be ground 0V</a:t>
            </a:r>
            <a:endParaRPr/>
          </a:p>
        </p:txBody>
      </p:sp>
      <p:pic>
        <p:nvPicPr>
          <p:cNvPr descr="A close-up of several colored wires&#10;&#10;Description automatically generated" id="216" name="Google Shape;216;g2fda7b53d27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4690" y="3064856"/>
            <a:ext cx="2743200" cy="153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da7b53d27_0_4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Power Supply Ratings</a:t>
            </a:r>
            <a:endParaRPr/>
          </a:p>
        </p:txBody>
      </p:sp>
      <p:sp>
        <p:nvSpPr>
          <p:cNvPr id="222" name="Google Shape;222;g2fda7b53d27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 Arial"/>
              <a:buChar char="•"/>
            </a:pPr>
            <a:r>
              <a:rPr b="1" lang="en-US" sz="2400">
                <a:solidFill>
                  <a:srgbClr val="FF0000"/>
                </a:solidFill>
              </a:rPr>
              <a:t>Useful for Assignment 1</a:t>
            </a:r>
            <a:endParaRPr/>
          </a:p>
          <a:p>
            <a:pPr indent="-1905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Font typeface=" Arial"/>
              <a:buChar char="•"/>
            </a:pPr>
            <a:r>
              <a:rPr lang="en-US" sz="2400"/>
              <a:t>Ratings:</a:t>
            </a:r>
            <a:endParaRPr/>
          </a:p>
          <a:p>
            <a:pPr indent="-306705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b="1" lang="en-US" sz="2000"/>
              <a:t>Wattage</a:t>
            </a:r>
            <a:r>
              <a:rPr lang="en-US" sz="2000"/>
              <a:t> (amount of power delivered, must be greater than the sum of power required by all parts, some power supplies can provide more power than others)</a:t>
            </a:r>
            <a:endParaRPr/>
          </a:p>
          <a:p>
            <a:pPr indent="-306705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b="1" lang="en-US" sz="2000"/>
              <a:t>Efficiency</a:t>
            </a:r>
            <a:r>
              <a:rPr lang="en-US" sz="2000"/>
              <a:t> (1st + 2nd Laws of thermodynamics: 100% power input cannot be converted to 100% power output; some power supplies have higher efficiency ratings than others)</a:t>
            </a:r>
            <a:endParaRPr/>
          </a:p>
          <a:p>
            <a:pPr indent="-306705" lvl="1" marL="9144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000"/>
              <a:t>For more detailed explanation: </a:t>
            </a:r>
            <a:r>
              <a:rPr lang="en-US" sz="20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https://www.newegg.com/insider/how-to-choose-a-pc-power-supply-buying-guide/</a:t>
            </a:r>
            <a:r>
              <a:rPr lang="en-US" sz="2000"/>
              <a:t> 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da7b53d27_0_258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 (overview)</a:t>
            </a:r>
            <a:endParaRPr/>
          </a:p>
        </p:txBody>
      </p:sp>
      <p:sp>
        <p:nvSpPr>
          <p:cNvPr id="228" name="Google Shape;228;g2fda7b53d27_0_258"/>
          <p:cNvSpPr txBox="1"/>
          <p:nvPr>
            <p:ph idx="1" type="body"/>
          </p:nvPr>
        </p:nvSpPr>
        <p:spPr>
          <a:xfrm>
            <a:off x="6357730" y="1825625"/>
            <a:ext cx="499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Connects the CPU, RAM, Expansion ports.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Composed of various chips all combined into </a:t>
            </a:r>
            <a:r>
              <a:rPr b="1" lang="en-US"/>
              <a:t>north </a:t>
            </a:r>
            <a:r>
              <a:rPr lang="en-US"/>
              <a:t>and </a:t>
            </a:r>
            <a:r>
              <a:rPr b="1" lang="en-US"/>
              <a:t>south</a:t>
            </a:r>
            <a:r>
              <a:rPr lang="en-US"/>
              <a:t> bridges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More on those in a few weeks...</a:t>
            </a:r>
            <a:endParaRPr/>
          </a:p>
        </p:txBody>
      </p:sp>
      <p:pic>
        <p:nvPicPr>
          <p:cNvPr descr="A green circuit board with many small chips&#10;&#10;Description automatically generated" id="229" name="Google Shape;229;g2fda7b53d27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096" y="1761188"/>
            <a:ext cx="4415051" cy="427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 (overview)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838200" y="1610686"/>
            <a:ext cx="10515600" cy="4566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Main circuit board and controls the electrical pathways (</a:t>
            </a:r>
            <a:r>
              <a:rPr lang="en-US" sz="2400">
                <a:solidFill>
                  <a:srgbClr val="0055A4"/>
                </a:solidFill>
              </a:rPr>
              <a:t>buses</a:t>
            </a:r>
            <a:r>
              <a:rPr lang="en-US" sz="2400"/>
              <a:t>) found in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buses allow data to travel between the various components of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Various form factors, e.g. AT, ATX, LPX, BTX, ITX.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584" y="4584700"/>
            <a:ext cx="5943600" cy="2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(I) 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14312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AT</a:t>
            </a:r>
            <a:r>
              <a:rPr b="1" lang="en-US"/>
              <a:t> 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Invented by IBM in early 1980s, now obsolete.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Huge in size (approximately 12 x 13 inches).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Needed lots of space for power supply and its various chips.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Lacked external ports, only allowed for monitor and keyboard.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14312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ATX</a:t>
            </a:r>
            <a:endParaRPr b="1"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1995 to meet the need for more connectors.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Got off to a slow start but by 1998 became the most common form factor.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Biggest change to AT was the rear panel with standard set of ports for expansion. 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 position for better airflow, CPU and RAM positioned for easier access.</a:t>
            </a:r>
            <a:endParaRPr/>
          </a:p>
          <a:p>
            <a:pPr indent="-216217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Variations 12x9in (full size), 9.6x9.6in (</a:t>
            </a:r>
            <a:r>
              <a:rPr b="1" lang="en-US"/>
              <a:t>microATX</a:t>
            </a:r>
            <a:r>
              <a:rPr lang="en-US"/>
              <a:t>)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ATX and microATX are the most common in personal desktop computers today</a:t>
            </a:r>
            <a:endParaRPr b="1"/>
          </a:p>
          <a:p>
            <a:pPr indent="-80962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(II) 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ITX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2001 to meet the demand for smaller computers.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ITX failed but led to development of  smaller form factor (SSF) motherboards.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MiniITX (6.7x6.7in), NanoITX (4.7x4.7in) and PicoITX (3.8x2.8in)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Commonly used for embedded systems and specialized devices such as routers.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Require very little power, therefore produce less heat.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Proprietary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Some computer manufacturers make motherboards that work only with their cases.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Services and upgrades usually need to be handled by authorized dealers.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hard to get replacement parts and they are usually expensive.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da7b53d27_0_35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 - Ports</a:t>
            </a:r>
            <a:endParaRPr/>
          </a:p>
        </p:txBody>
      </p:sp>
      <p:sp>
        <p:nvSpPr>
          <p:cNvPr id="254" name="Google Shape;254;g2fda7b53d27_0_354"/>
          <p:cNvSpPr txBox="1"/>
          <p:nvPr>
            <p:ph idx="1" type="body"/>
          </p:nvPr>
        </p:nvSpPr>
        <p:spPr>
          <a:xfrm>
            <a:off x="838200" y="1825625"/>
            <a:ext cx="5611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You'll notice that the I/O Ports (input/output) on the mother board are always located around the same area.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This is to keep certain consistency across manufacturer and regardless of the form factors</a:t>
            </a:r>
            <a:endParaRPr/>
          </a:p>
        </p:txBody>
      </p:sp>
      <p:pic>
        <p:nvPicPr>
          <p:cNvPr descr="A hand on a computer motherboard&#10;&#10;Description automatically generated" id="255" name="Google Shape;255;g2fda7b53d27_0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556" y="1983020"/>
            <a:ext cx="4654585" cy="404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Connectors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350" y="1619475"/>
            <a:ext cx="4797801" cy="321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425900" y="1619475"/>
            <a:ext cx="72309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573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There are a variety of connectors used to connect components to the motherboard. Two main purposes:</a:t>
            </a:r>
            <a:br>
              <a:rPr lang="en-US"/>
            </a:b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Signals</a:t>
            </a:r>
            <a:r>
              <a:rPr lang="en-US"/>
              <a:t>: for communication/data transfer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Power</a:t>
            </a:r>
            <a:r>
              <a:rPr lang="en-US"/>
              <a:t>: not all components connect directly to the power supply, they get power from the motherboard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Most connectors are </a:t>
            </a:r>
            <a:r>
              <a:rPr b="1" lang="en-US"/>
              <a:t>keyed</a:t>
            </a:r>
            <a:r>
              <a:rPr lang="en-US"/>
              <a:t> (can only be inserted one way).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Note: Always check the pins if you have trouble with a connector. </a:t>
            </a:r>
            <a:endParaRPr/>
          </a:p>
          <a:p>
            <a:pPr indent="-376237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15384"/>
              <a:buChar char="•"/>
            </a:pPr>
            <a:r>
              <a:rPr lang="en-US"/>
              <a:t>“If it doesn’t go in like butter, it doesn’t go in at all” -- never force a connection! you are likely going to damage the pins.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e23ec7f7b_0_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143" name="Google Shape;143;g2fe23ec7f7b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These slides will be useful for Assignment 1 / Lab 2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These slides may be updated in the future (put on the main course website, some content better explained). I will keep you posted about this.</a:t>
            </a:r>
            <a:endParaRPr/>
          </a:p>
          <a:p>
            <a:pPr indent="-52387" lvl="0" marL="22860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da7b53d27_0_15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Types of connectors</a:t>
            </a:r>
            <a:endParaRPr/>
          </a:p>
        </p:txBody>
      </p:sp>
      <p:pic>
        <p:nvPicPr>
          <p:cNvPr descr="Close-up of a black and yellow cable&#10;&#10;Description automatically generated" id="268" name="Google Shape;268;g2fda7b53d27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065" y="239936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fda7b53d27_0_151"/>
          <p:cNvSpPr txBox="1"/>
          <p:nvPr/>
        </p:nvSpPr>
        <p:spPr>
          <a:xfrm>
            <a:off x="550951" y="1659918"/>
            <a:ext cx="27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Molex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fda7b53d27_0_151"/>
          <p:cNvSpPr txBox="1"/>
          <p:nvPr/>
        </p:nvSpPr>
        <p:spPr>
          <a:xfrm>
            <a:off x="3517613" y="1617108"/>
            <a:ext cx="275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Floppy drive connectors (old days)</a:t>
            </a:r>
            <a:endParaRPr/>
          </a:p>
        </p:txBody>
      </p:sp>
      <p:pic>
        <p:nvPicPr>
          <p:cNvPr descr="A red and black cable&#10;&#10;Description automatically generated" id="271" name="Google Shape;271;g2fda7b53d27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7863" y="2475623"/>
            <a:ext cx="2743201" cy="1905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able&#10;&#10;Description automatically generated" id="272" name="Google Shape;272;g2fda7b53d27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4389" y="2342617"/>
            <a:ext cx="1951402" cy="19471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fda7b53d27_0_151"/>
          <p:cNvSpPr txBox="1"/>
          <p:nvPr/>
        </p:nvSpPr>
        <p:spPr>
          <a:xfrm>
            <a:off x="6535814" y="1617108"/>
            <a:ext cx="447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SATA Cables (for hard drives)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fda7b53d27_0_151"/>
          <p:cNvSpPr txBox="1"/>
          <p:nvPr/>
        </p:nvSpPr>
        <p:spPr>
          <a:xfrm>
            <a:off x="6582640" y="1983206"/>
            <a:ext cx="17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fda7b53d27_0_151"/>
          <p:cNvSpPr txBox="1"/>
          <p:nvPr/>
        </p:nvSpPr>
        <p:spPr>
          <a:xfrm>
            <a:off x="9622126" y="1659675"/>
            <a:ext cx="17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fda7b53d27_0_151"/>
          <p:cNvSpPr txBox="1"/>
          <p:nvPr/>
        </p:nvSpPr>
        <p:spPr>
          <a:xfrm>
            <a:off x="584550" y="4290490"/>
            <a:ext cx="259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PCIe (Video Cards)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2fda7b53d27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37" y="4806574"/>
            <a:ext cx="2540640" cy="19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fda7b53d27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9100" y="2418562"/>
            <a:ext cx="1759800" cy="17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da7b53d27_0_110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 – Expansion Slots</a:t>
            </a:r>
            <a:endParaRPr/>
          </a:p>
        </p:txBody>
      </p:sp>
      <p:sp>
        <p:nvSpPr>
          <p:cNvPr id="284" name="Google Shape;284;g2fda7b53d27_0_1105"/>
          <p:cNvSpPr txBox="1"/>
          <p:nvPr>
            <p:ph idx="1" type="body"/>
          </p:nvPr>
        </p:nvSpPr>
        <p:spPr>
          <a:xfrm>
            <a:off x="6357730" y="1825625"/>
            <a:ext cx="499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 sz="2400"/>
              <a:t>Let’s have a closer look at what we call expansion slots.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 sz="2400"/>
              <a:t>Expansion slots are ports inside a computer found on the motherboard. They provide the possibility to expand the hardware of your PC. 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 sz="2400"/>
              <a:t>For example, you may want to install a network card, a sound card, and most commonly, a video card.</a:t>
            </a:r>
            <a:endParaRPr/>
          </a:p>
        </p:txBody>
      </p:sp>
      <p:pic>
        <p:nvPicPr>
          <p:cNvPr descr="A green circuit board with many small chips&#10;&#10;Description automatically generated" id="285" name="Google Shape;285;g2fda7b53d27_0_1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534" y="2251387"/>
            <a:ext cx="3448335" cy="333331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fda7b53d27_0_1105"/>
          <p:cNvSpPr/>
          <p:nvPr/>
        </p:nvSpPr>
        <p:spPr>
          <a:xfrm>
            <a:off x="2139092" y="4268389"/>
            <a:ext cx="1816200" cy="467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Motherboard: Expansion Slots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838200" y="1825625"/>
            <a:ext cx="10515600" cy="45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Expansion slots </a:t>
            </a:r>
            <a:r>
              <a:rPr lang="en-US"/>
              <a:t>allow us to increase the functionality of a computer by adding controllers for specific devices (often called </a:t>
            </a:r>
            <a:r>
              <a:rPr lang="en-US">
                <a:solidFill>
                  <a:srgbClr val="0055A4"/>
                </a:solidFill>
              </a:rPr>
              <a:t>adapter cards</a:t>
            </a:r>
            <a:r>
              <a:rPr lang="en-US"/>
              <a:t>) </a:t>
            </a:r>
            <a:r>
              <a:rPr lang="en-US" sz="3200"/>
              <a:t>e.g. sound, video, NIC (network Interface Card)</a:t>
            </a:r>
            <a:r>
              <a:rPr lang="en-US"/>
              <a:t>.</a:t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PCI 		used in most computers, commonly used for network interface</a:t>
            </a:r>
            <a:endParaRPr b="1"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AGP 		designed to be used by video adapters</a:t>
            </a:r>
            <a:endParaRPr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PCIe		replaces AGP in newer computers, used for video cards</a:t>
            </a:r>
            <a:endParaRPr b="1"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ISA		older, rarely used, 8 or 16 bit</a:t>
            </a:r>
            <a:endParaRPr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EISA		older, rarely used, 32 bit</a:t>
            </a:r>
            <a:endParaRPr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MCA		IBM proprietary 32 bit, older, rarely used</a:t>
            </a:r>
            <a:endParaRPr/>
          </a:p>
          <a:p>
            <a:pPr indent="-200024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PCI-X		32 bit, can run up to four times faster than PCI</a:t>
            </a:r>
            <a:endParaRPr/>
          </a:p>
          <a:p>
            <a:pPr indent="-200025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MiniPCI	32 bit, used by laptops, has three different form factors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In </a:t>
            </a:r>
            <a:r>
              <a:rPr lang="en-US"/>
              <a:t>2024</a:t>
            </a:r>
            <a:r>
              <a:rPr b="1" lang="en-US"/>
              <a:t>: PCI </a:t>
            </a:r>
            <a:r>
              <a:rPr lang="en-US"/>
              <a:t>and </a:t>
            </a:r>
            <a:r>
              <a:rPr b="1" lang="en-US"/>
              <a:t>PCIe </a:t>
            </a:r>
            <a:r>
              <a:rPr lang="en-US"/>
              <a:t>are the common standards that cover all features required for </a:t>
            </a:r>
            <a:r>
              <a:rPr b="1" lang="en-US"/>
              <a:t>expansion slots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618" y="3403118"/>
            <a:ext cx="1612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1818" y="2783184"/>
            <a:ext cx="23495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Motherboard: Expansion Slots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22630"/>
            <a:ext cx="5690567" cy="41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512094"/>
            <a:ext cx="5080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da7b53d27_0_45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Motherboard – CPU Socket</a:t>
            </a:r>
            <a:endParaRPr/>
          </a:p>
        </p:txBody>
      </p:sp>
      <p:sp>
        <p:nvSpPr>
          <p:cNvPr id="307" name="Google Shape;307;g2fda7b53d27_0_450"/>
          <p:cNvSpPr txBox="1"/>
          <p:nvPr>
            <p:ph idx="1" type="body"/>
          </p:nvPr>
        </p:nvSpPr>
        <p:spPr>
          <a:xfrm>
            <a:off x="6357730" y="1825625"/>
            <a:ext cx="499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 sz="2400"/>
              <a:t>Let’s have a closer look at the CPU Socket: This is where the CPU will sit</a:t>
            </a:r>
            <a:endParaRPr/>
          </a:p>
        </p:txBody>
      </p:sp>
      <p:pic>
        <p:nvPicPr>
          <p:cNvPr descr="A green circuit board with many small chips&#10;&#10;Description automatically generated" id="308" name="Google Shape;308;g2fda7b53d27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534" y="2251387"/>
            <a:ext cx="3448335" cy="333331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fda7b53d27_0_450"/>
          <p:cNvSpPr/>
          <p:nvPr/>
        </p:nvSpPr>
        <p:spPr>
          <a:xfrm>
            <a:off x="2757656" y="2851966"/>
            <a:ext cx="1224600" cy="1139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computer chip&#10;&#10;Description automatically generated" id="310" name="Google Shape;310;g2fda7b53d27_0_4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625" y="2847490"/>
            <a:ext cx="3300600" cy="3176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11" name="Google Shape;311;g2fda7b53d27_0_450"/>
          <p:cNvCxnSpPr/>
          <p:nvPr/>
        </p:nvCxnSpPr>
        <p:spPr>
          <a:xfrm>
            <a:off x="3637129" y="2846695"/>
            <a:ext cx="4803900" cy="6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g2fda7b53d27_0_450"/>
          <p:cNvCxnSpPr/>
          <p:nvPr/>
        </p:nvCxnSpPr>
        <p:spPr>
          <a:xfrm>
            <a:off x="2943367" y="3961261"/>
            <a:ext cx="5713800" cy="205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g2fda7b53d27_0_450"/>
          <p:cNvSpPr/>
          <p:nvPr/>
        </p:nvSpPr>
        <p:spPr>
          <a:xfrm>
            <a:off x="7170432" y="2840593"/>
            <a:ext cx="3305700" cy="3186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da7b53d27_0_468"/>
          <p:cNvSpPr txBox="1"/>
          <p:nvPr>
            <p:ph type="title"/>
          </p:nvPr>
        </p:nvSpPr>
        <p:spPr>
          <a:xfrm>
            <a:off x="609600" y="0"/>
            <a:ext cx="107379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How to Connect a CPU?</a:t>
            </a:r>
            <a:endParaRPr/>
          </a:p>
        </p:txBody>
      </p:sp>
      <p:sp>
        <p:nvSpPr>
          <p:cNvPr id="319" name="Google Shape;319;g2fda7b53d27_0_468"/>
          <p:cNvSpPr txBox="1"/>
          <p:nvPr>
            <p:ph idx="1" type="body"/>
          </p:nvPr>
        </p:nvSpPr>
        <p:spPr>
          <a:xfrm>
            <a:off x="831851" y="1489075"/>
            <a:ext cx="10515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b="0" lang="en-US">
                <a:solidFill>
                  <a:srgbClr val="7F7F7F"/>
                </a:solidFill>
              </a:rPr>
              <a:t>CPU connection on the motherboard is known as the CPU socket.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b="0" lang="en-US">
                <a:solidFill>
                  <a:srgbClr val="7F7F7F"/>
                </a:solidFill>
              </a:rPr>
              <a:t>The CPU is connected to the motherboard in one of two ways:</a:t>
            </a:r>
            <a:endParaRPr/>
          </a:p>
        </p:txBody>
      </p:sp>
      <p:sp>
        <p:nvSpPr>
          <p:cNvPr id="320" name="Google Shape;320;g2fda7b53d27_0_468"/>
          <p:cNvSpPr txBox="1"/>
          <p:nvPr>
            <p:ph idx="2" type="body"/>
          </p:nvPr>
        </p:nvSpPr>
        <p:spPr>
          <a:xfrm>
            <a:off x="831851" y="2743781"/>
            <a:ext cx="51561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US"/>
              <a:t>Pin Grid Array – PGA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US"/>
              <a:t>Pins are on the CPU (underside of the processor).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US"/>
              <a:t>Socket on motherboard includes holes that line up </a:t>
            </a:r>
            <a:br>
              <a:rPr lang="en-US"/>
            </a:br>
            <a:r>
              <a:rPr lang="en-US"/>
              <a:t>with the CPU pins.</a:t>
            </a:r>
            <a:endParaRPr/>
          </a:p>
          <a:p>
            <a:pPr indent="-1524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t/>
            </a:r>
            <a:endParaRPr/>
          </a:p>
          <a:p>
            <a:pPr indent="-139700" lvl="1" marL="6858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r>
              <a:t/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21" name="Google Shape;321;g2fda7b53d27_0_468"/>
          <p:cNvSpPr txBox="1"/>
          <p:nvPr>
            <p:ph idx="4" type="body"/>
          </p:nvPr>
        </p:nvSpPr>
        <p:spPr>
          <a:xfrm>
            <a:off x="6189664" y="2743781"/>
            <a:ext cx="5157900" cy="3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US"/>
              <a:t>Land Grid Array – LGA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US"/>
              <a:t>Pins are on the motherboard (on socket) instead </a:t>
            </a:r>
            <a:br>
              <a:rPr lang="en-US"/>
            </a:br>
            <a:r>
              <a:rPr lang="en-US"/>
              <a:t>of on the processor.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22" name="Google Shape;322;g2fda7b53d27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2654" y="3839542"/>
            <a:ext cx="14573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fda7b53d27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291" y="4496767"/>
            <a:ext cx="20574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fda7b53d27_0_4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2791" y="5477479"/>
            <a:ext cx="1527075" cy="13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fda7b53d27_0_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0178" y="3795770"/>
            <a:ext cx="1883192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fda7b53d27_0_4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8991" y="4753398"/>
            <a:ext cx="3313250" cy="17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da7b53d27_0_46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</a:t>
            </a:r>
            <a:endParaRPr/>
          </a:p>
        </p:txBody>
      </p:sp>
      <p:sp>
        <p:nvSpPr>
          <p:cNvPr id="332" name="Google Shape;332;g2fda7b53d27_0_461"/>
          <p:cNvSpPr txBox="1"/>
          <p:nvPr>
            <p:ph idx="1" type="body"/>
          </p:nvPr>
        </p:nvSpPr>
        <p:spPr>
          <a:xfrm>
            <a:off x="838200" y="1825625"/>
            <a:ext cx="4673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214312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Most important element of the computer in terms of computing power.</a:t>
            </a:r>
            <a:endParaRPr/>
          </a:p>
          <a:p>
            <a:pPr indent="-216217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Brains of the computer.</a:t>
            </a:r>
            <a:endParaRPr/>
          </a:p>
          <a:p>
            <a:pPr indent="-216217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Responsible for </a:t>
            </a:r>
            <a:r>
              <a:rPr b="1" lang="en-US"/>
              <a:t>interpreting </a:t>
            </a:r>
            <a:r>
              <a:rPr lang="en-US"/>
              <a:t>and </a:t>
            </a:r>
            <a:r>
              <a:rPr b="1" lang="en-US"/>
              <a:t>executing </a:t>
            </a:r>
            <a:r>
              <a:rPr lang="en-US"/>
              <a:t>the commands from the software.</a:t>
            </a:r>
            <a:endParaRPr/>
          </a:p>
          <a:p>
            <a:pPr indent="-216217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While the CPU is processing one step of the program, the remaining instructions and the data are stored in a special memory called cache.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computer chip&#10;&#10;Description automatically generated" id="333" name="Google Shape;333;g2fda7b53d27_0_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9009" y="1895475"/>
            <a:ext cx="5989981" cy="336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fda7b53d27_0_461"/>
          <p:cNvSpPr txBox="1"/>
          <p:nvPr/>
        </p:nvSpPr>
        <p:spPr>
          <a:xfrm>
            <a:off x="6817967" y="5922065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on this </a:t>
            </a:r>
            <a:r>
              <a:rPr lang="en-US" sz="1800">
                <a:solidFill>
                  <a:srgbClr val="FF0000"/>
                </a:solidFill>
              </a:rPr>
              <a:t>in the coming weeks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da7b53d27_0_480"/>
          <p:cNvSpPr txBox="1"/>
          <p:nvPr>
            <p:ph type="title"/>
          </p:nvPr>
        </p:nvSpPr>
        <p:spPr>
          <a:xfrm>
            <a:off x="609600" y="0"/>
            <a:ext cx="107379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Brands</a:t>
            </a:r>
            <a:endParaRPr/>
          </a:p>
        </p:txBody>
      </p:sp>
      <p:sp>
        <p:nvSpPr>
          <p:cNvPr id="340" name="Google Shape;340;g2fda7b53d27_0_480"/>
          <p:cNvSpPr txBox="1"/>
          <p:nvPr>
            <p:ph idx="1" type="body"/>
          </p:nvPr>
        </p:nvSpPr>
        <p:spPr>
          <a:xfrm>
            <a:off x="831851" y="1489075"/>
            <a:ext cx="5156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Intel</a:t>
            </a:r>
            <a:endParaRPr/>
          </a:p>
        </p:txBody>
      </p:sp>
      <p:sp>
        <p:nvSpPr>
          <p:cNvPr id="341" name="Google Shape;341;g2fda7b53d27_0_480"/>
          <p:cNvSpPr txBox="1"/>
          <p:nvPr>
            <p:ph idx="2" type="body"/>
          </p:nvPr>
        </p:nvSpPr>
        <p:spPr>
          <a:xfrm>
            <a:off x="831851" y="2193927"/>
            <a:ext cx="51561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US"/>
              <a:t>Historically the main CPU manufacturer</a:t>
            </a:r>
            <a:endParaRPr/>
          </a:p>
        </p:txBody>
      </p:sp>
      <p:sp>
        <p:nvSpPr>
          <p:cNvPr id="342" name="Google Shape;342;g2fda7b53d27_0_480"/>
          <p:cNvSpPr txBox="1"/>
          <p:nvPr>
            <p:ph idx="3" type="body"/>
          </p:nvPr>
        </p:nvSpPr>
        <p:spPr>
          <a:xfrm>
            <a:off x="6189664" y="1489075"/>
            <a:ext cx="5157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AMD</a:t>
            </a:r>
            <a:endParaRPr/>
          </a:p>
        </p:txBody>
      </p:sp>
      <p:sp>
        <p:nvSpPr>
          <p:cNvPr id="343" name="Google Shape;343;g2fda7b53d27_0_480"/>
          <p:cNvSpPr txBox="1"/>
          <p:nvPr>
            <p:ph idx="4" type="body"/>
          </p:nvPr>
        </p:nvSpPr>
        <p:spPr>
          <a:xfrm>
            <a:off x="6189664" y="2193927"/>
            <a:ext cx="51579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US"/>
              <a:t>Relatively recent competitor to Intel</a:t>
            </a:r>
            <a:endParaRPr/>
          </a:p>
        </p:txBody>
      </p:sp>
      <p:pic>
        <p:nvPicPr>
          <p:cNvPr descr="A screenshot of a computer program&#10;&#10;Description automatically generated" id="344" name="Google Shape;344;g2fda7b53d27_0_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772" y="3361185"/>
            <a:ext cx="5030541" cy="328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Cooling Devices</a:t>
            </a:r>
            <a:endParaRPr/>
          </a:p>
        </p:txBody>
      </p:sp>
      <p:sp>
        <p:nvSpPr>
          <p:cNvPr id="350" name="Google Shape;350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5737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flow of current between and within electronic components generates heat. Some devices are particularly powerful heat-generators, due to the large current they draw:</a:t>
            </a:r>
            <a:endParaRPr/>
          </a:p>
          <a:p>
            <a:pPr indent="-35655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CPUs typically come with their own cooling device</a:t>
            </a:r>
            <a:endParaRPr/>
          </a:p>
          <a:p>
            <a:pPr indent="-35655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Cooling devices are built into GPUs and Power Supplies</a:t>
            </a:r>
            <a:br>
              <a:rPr lang="en-US"/>
            </a:br>
            <a:endParaRPr/>
          </a:p>
          <a:p>
            <a:pPr indent="-185737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Fans</a:t>
            </a:r>
            <a:r>
              <a:rPr lang="en-US"/>
              <a:t> inside the case increase airflow and removes heat.</a:t>
            </a:r>
            <a:endParaRPr/>
          </a:p>
          <a:p>
            <a:pPr indent="-185737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Heat sinks </a:t>
            </a:r>
            <a:r>
              <a:rPr lang="en-US"/>
              <a:t>also draw heat away from the CPU core. </a:t>
            </a:r>
            <a:endParaRPr/>
          </a:p>
          <a:p>
            <a:pPr indent="-19145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heat sink is a piece of copper or aluminum that resides between the processor and the CPU fan. </a:t>
            </a:r>
            <a:endParaRPr/>
          </a:p>
          <a:p>
            <a:pPr indent="-19145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 absorbs the heat from the processor and the fan disperses the heat.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da7b53d27_0_70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Cooling Devices - Fans</a:t>
            </a:r>
            <a:endParaRPr/>
          </a:p>
        </p:txBody>
      </p:sp>
      <p:sp>
        <p:nvSpPr>
          <p:cNvPr id="356" name="Google Shape;356;g2fda7b53d27_0_701"/>
          <p:cNvSpPr txBox="1"/>
          <p:nvPr>
            <p:ph idx="1" type="body"/>
          </p:nvPr>
        </p:nvSpPr>
        <p:spPr>
          <a:xfrm>
            <a:off x="915256" y="1825625"/>
            <a:ext cx="6722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The flow of current between the electronic components generates heat.</a:t>
            </a:r>
            <a:endParaRPr>
              <a:solidFill>
                <a:srgbClr val="FF0000"/>
              </a:solidFill>
            </a:endParaRPr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ts val="3000"/>
              <a:buChar char="•"/>
            </a:pPr>
            <a:r>
              <a:rPr lang="en-US">
                <a:solidFill>
                  <a:srgbClr val="0055A4"/>
                </a:solidFill>
              </a:rPr>
              <a:t>Fans</a:t>
            </a:r>
            <a:r>
              <a:rPr lang="en-US"/>
              <a:t> inside the case increase airflow and removes heat.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Occasionally video cards or other components have their own fans to cool them.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57" name="Google Shape;357;g2fda7b53d27_0_701" title="cpu fan animation @500 RPM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4269" y="2120686"/>
            <a:ext cx="4209551" cy="307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Hardware – Inner Components</a:t>
            </a:r>
            <a:endParaRPr/>
          </a:p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da7b53d27_0_71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Cooling Devices – Heat sinks</a:t>
            </a:r>
            <a:endParaRPr/>
          </a:p>
        </p:txBody>
      </p:sp>
      <p:sp>
        <p:nvSpPr>
          <p:cNvPr id="363" name="Google Shape;363;g2fda7b53d27_0_715"/>
          <p:cNvSpPr txBox="1"/>
          <p:nvPr>
            <p:ph idx="1" type="body"/>
          </p:nvPr>
        </p:nvSpPr>
        <p:spPr>
          <a:xfrm>
            <a:off x="4990671" y="1825625"/>
            <a:ext cx="6363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00025" lvl="0" marL="228600" rtl="0" algn="l">
              <a:lnSpc>
                <a:spcPct val="114999"/>
              </a:lnSpc>
              <a:spcBef>
                <a:spcPts val="900"/>
              </a:spcBef>
              <a:spcAft>
                <a:spcPts val="0"/>
              </a:spcAft>
              <a:buSzPts val="3000"/>
              <a:buFont typeface=" Arial"/>
              <a:buChar char="•"/>
            </a:pPr>
            <a:r>
              <a:rPr lang="en-US" sz="2800">
                <a:solidFill>
                  <a:srgbClr val="0055A4"/>
                </a:solidFill>
              </a:rPr>
              <a:t>Heat sinks </a:t>
            </a:r>
            <a:r>
              <a:rPr lang="en-US" sz="2800"/>
              <a:t>also draw heat away from the CPU core. </a:t>
            </a:r>
            <a:endParaRPr/>
          </a:p>
          <a:p>
            <a:pPr indent="-203200" lvl="1" marL="685800" rtl="0" algn="l">
              <a:lnSpc>
                <a:spcPct val="114999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400"/>
              <a:t>A heat sink is a piece of copper or aluminum that resides between the processor and the CPU fan. </a:t>
            </a:r>
            <a:endParaRPr/>
          </a:p>
          <a:p>
            <a:pPr indent="-203200" lvl="1" marL="685800" rtl="0" algn="l">
              <a:lnSpc>
                <a:spcPct val="114999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400"/>
              <a:t>It absorbs the heat from the processor and the fan disperses the heat.</a:t>
            </a:r>
            <a:endParaRPr/>
          </a:p>
          <a:p>
            <a:pPr indent="-203200" lvl="1" marL="685800" rtl="0" algn="l">
              <a:lnSpc>
                <a:spcPct val="114999"/>
              </a:lnSpc>
              <a:spcBef>
                <a:spcPts val="780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400"/>
              <a:t>Increase of the surface area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364" name="Google Shape;364;g2fda7b53d27_0_715" title="What is a Heat Sink?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24" y="2334731"/>
            <a:ext cx="4235236" cy="328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da7b53d27_0_728"/>
          <p:cNvSpPr txBox="1"/>
          <p:nvPr>
            <p:ph type="title"/>
          </p:nvPr>
        </p:nvSpPr>
        <p:spPr>
          <a:xfrm>
            <a:off x="57785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Memory - RAM</a:t>
            </a:r>
            <a:endParaRPr/>
          </a:p>
        </p:txBody>
      </p:sp>
      <p:sp>
        <p:nvSpPr>
          <p:cNvPr id="370" name="Google Shape;370;g2fda7b53d27_0_728"/>
          <p:cNvSpPr txBox="1"/>
          <p:nvPr>
            <p:ph idx="1" type="body"/>
          </p:nvPr>
        </p:nvSpPr>
        <p:spPr>
          <a:xfrm>
            <a:off x="6357730" y="1825625"/>
            <a:ext cx="499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 sz="2400"/>
              <a:t>Let’s have a closer look at the RAM slots on the motherboard</a:t>
            </a:r>
            <a:endParaRPr/>
          </a:p>
        </p:txBody>
      </p:sp>
      <p:pic>
        <p:nvPicPr>
          <p:cNvPr descr="A green circuit board with many small chips&#10;&#10;Description automatically generated" id="371" name="Google Shape;371;g2fda7b53d27_0_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474" y="2436739"/>
            <a:ext cx="3448335" cy="333331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fda7b53d27_0_728"/>
          <p:cNvSpPr/>
          <p:nvPr/>
        </p:nvSpPr>
        <p:spPr>
          <a:xfrm>
            <a:off x="3518929" y="2414876"/>
            <a:ext cx="658800" cy="2320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da7b53d27_0_73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Main Memory </a:t>
            </a:r>
            <a:endParaRPr/>
          </a:p>
        </p:txBody>
      </p:sp>
      <p:sp>
        <p:nvSpPr>
          <p:cNvPr id="378" name="Google Shape;378;g2fda7b53d27_0_735"/>
          <p:cNvSpPr txBox="1"/>
          <p:nvPr>
            <p:ph idx="1" type="body"/>
          </p:nvPr>
        </p:nvSpPr>
        <p:spPr>
          <a:xfrm>
            <a:off x="838200" y="1825625"/>
            <a:ext cx="761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4404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43"/>
              <a:buChar char="•"/>
            </a:pPr>
            <a:r>
              <a:rPr lang="en-US"/>
              <a:t>Referred to as RAM (Random Access Memory)</a:t>
            </a:r>
            <a:endParaRPr/>
          </a:p>
          <a:p>
            <a:pPr indent="-244045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243"/>
              <a:buChar char="•"/>
            </a:pPr>
            <a:r>
              <a:rPr lang="en-US"/>
              <a:t>RAM is a collection of integrated circuits (chips)</a:t>
            </a:r>
            <a:endParaRPr/>
          </a:p>
          <a:p>
            <a:pPr indent="-244045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243"/>
              <a:buChar char="•"/>
            </a:pPr>
            <a:r>
              <a:rPr lang="en-US">
                <a:solidFill>
                  <a:srgbClr val="0055A4"/>
                </a:solidFill>
              </a:rPr>
              <a:t>Temporary</a:t>
            </a:r>
            <a:r>
              <a:rPr lang="en-US"/>
              <a:t> storage for </a:t>
            </a:r>
            <a:r>
              <a:rPr lang="en-US">
                <a:solidFill>
                  <a:srgbClr val="0055A4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0055A4"/>
                </a:solidFill>
              </a:rPr>
              <a:t>programs</a:t>
            </a:r>
            <a:r>
              <a:rPr lang="en-US"/>
              <a:t> that are being accessed by the CPU.</a:t>
            </a:r>
            <a:endParaRPr/>
          </a:p>
          <a:p>
            <a:pPr indent="-244045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243"/>
              <a:buChar char="•"/>
            </a:pPr>
            <a:r>
              <a:rPr b="1" lang="en-US"/>
              <a:t>Volatile memory</a:t>
            </a:r>
            <a:r>
              <a:rPr lang="en-US"/>
              <a:t>: contents are erased when the computer is switched off. (or when power is lost)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243"/>
              <a:buNone/>
            </a:pPr>
            <a:r>
              <a:t/>
            </a:r>
            <a:endParaRPr/>
          </a:p>
        </p:txBody>
      </p:sp>
      <p:pic>
        <p:nvPicPr>
          <p:cNvPr descr="A green circuit board with black squares&#10;&#10;Description automatically generated" id="379" name="Google Shape;379;g2fda7b53d27_0_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4063" y="2765015"/>
            <a:ext cx="2743200" cy="162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da7b53d27_0_74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Main Memory (cont.)</a:t>
            </a:r>
            <a:endParaRPr/>
          </a:p>
        </p:txBody>
      </p:sp>
      <p:sp>
        <p:nvSpPr>
          <p:cNvPr id="385" name="Google Shape;385;g2fda7b53d27_0_7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There are four main properties of RAM to know: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92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800"/>
              <a:t>Capacity: </a:t>
            </a:r>
            <a:r>
              <a:rPr lang="en-US" sz="2800"/>
              <a:t>Total memory (in GB, GigaBytes)</a:t>
            </a:r>
            <a:endParaRPr sz="2800"/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85714"/>
              <a:buChar char="•"/>
            </a:pPr>
            <a:r>
              <a:rPr lang="en-US" sz="2800"/>
              <a:t>More RAM means more capacity to hold and process large programs and files.</a:t>
            </a:r>
            <a:endParaRPr sz="2800"/>
          </a:p>
          <a:p>
            <a:pPr indent="-379730" lvl="1" marL="914400" rtl="0" algn="l"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Maximum installed is limited by the </a:t>
            </a:r>
            <a:r>
              <a:rPr lang="en-US" sz="2800">
                <a:solidFill>
                  <a:srgbClr val="FF0000"/>
                </a:solidFill>
              </a:rPr>
              <a:t>motherboard </a:t>
            </a:r>
            <a:r>
              <a:rPr lang="en-US" sz="2800"/>
              <a:t>and the </a:t>
            </a:r>
            <a:r>
              <a:rPr lang="en-US" sz="2800">
                <a:solidFill>
                  <a:srgbClr val="FF0000"/>
                </a:solidFill>
              </a:rPr>
              <a:t>operating system.</a:t>
            </a:r>
            <a:br>
              <a:rPr lang="en-US" sz="2800">
                <a:solidFill>
                  <a:srgbClr val="FF0000"/>
                </a:solidFill>
              </a:rPr>
            </a:br>
            <a:endParaRPr sz="2800"/>
          </a:p>
          <a:p>
            <a:pPr indent="-1892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800"/>
              <a:t>Speed: </a:t>
            </a:r>
            <a:r>
              <a:rPr lang="en-US" sz="2800"/>
              <a:t>How many operations per second</a:t>
            </a:r>
            <a:endParaRPr sz="2800"/>
          </a:p>
          <a:p>
            <a:pPr indent="-37973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Many, millions or billions per second </a:t>
            </a:r>
            <a:endParaRPr sz="2800"/>
          </a:p>
          <a:p>
            <a:pPr indent="-37973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1MHz = 1 million / second, 1 GHz = 1 billion / second</a:t>
            </a:r>
            <a:br>
              <a:rPr lang="en-US" sz="2800"/>
            </a:br>
            <a:endParaRPr sz="2800"/>
          </a:p>
          <a:p>
            <a:pPr indent="-1892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800"/>
              <a:t>Latency</a:t>
            </a:r>
            <a:r>
              <a:rPr lang="en-US" sz="2800"/>
              <a:t>: How much time delay between communications</a:t>
            </a:r>
            <a:br>
              <a:rPr lang="en-US" sz="2800"/>
            </a:br>
            <a:endParaRPr sz="2800"/>
          </a:p>
          <a:p>
            <a:pPr indent="-18923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800"/>
              <a:t>Generation:</a:t>
            </a:r>
            <a:r>
              <a:rPr lang="en-US" sz="2800"/>
              <a:t> See next slides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da7b53d27_0_111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Memory Modules Design Types</a:t>
            </a:r>
            <a:endParaRPr/>
          </a:p>
        </p:txBody>
      </p:sp>
      <p:sp>
        <p:nvSpPr>
          <p:cNvPr id="391" name="Google Shape;391;g2fda7b53d27_0_11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3000"/>
              <a:buChar char="•"/>
            </a:pPr>
            <a:r>
              <a:rPr lang="en-US">
                <a:solidFill>
                  <a:srgbClr val="0055A4"/>
                </a:solidFill>
              </a:rPr>
              <a:t>SIMM</a:t>
            </a:r>
            <a:r>
              <a:rPr lang="en-US"/>
              <a:t>s (Single In-Line Memory Modules)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Have a single line of connectors.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Now obsolete.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ts val="3000"/>
              <a:buChar char="•"/>
            </a:pPr>
            <a:r>
              <a:rPr lang="en-US">
                <a:solidFill>
                  <a:srgbClr val="0055A4"/>
                </a:solidFill>
              </a:rPr>
              <a:t>DIMM</a:t>
            </a:r>
            <a:r>
              <a:rPr lang="en-US"/>
              <a:t>s (Dual In-Line Memory Modules)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Have two lines of connectors.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Have Wider bus (supports 64 bits) 🡪 How can this help? More on this in the coming weeks.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Became dominant (no need to state that a memory module is a DIMM).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da7b53d27_0_112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Memory Modules Generations</a:t>
            </a:r>
            <a:br>
              <a:rPr lang="en-US"/>
            </a:br>
            <a:r>
              <a:rPr lang="en-US"/>
              <a:t>(oldest to newest, approximately)</a:t>
            </a:r>
            <a:endParaRPr/>
          </a:p>
        </p:txBody>
      </p:sp>
      <p:graphicFrame>
        <p:nvGraphicFramePr>
          <p:cNvPr id="397" name="Google Shape;397;g2fda7b53d27_0_1122"/>
          <p:cNvGraphicFramePr/>
          <p:nvPr/>
        </p:nvGraphicFramePr>
        <p:xfrm>
          <a:off x="943575" y="1458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{46DB58F8-2D33-4B0D-AB9A-409DAD2566B7}</a:tableStyleId>
              </a:tblPr>
              <a:tblGrid>
                <a:gridCol w="2616100"/>
                <a:gridCol w="7863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Synchronous DRAM (SDRAM)</a:t>
                      </a:r>
                      <a:endParaRPr sz="2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DRAM that operates in time with the memory bus.</a:t>
                      </a:r>
                      <a:endParaRPr sz="2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Tied to the system clock like the CPU and the memory controller.</a:t>
                      </a:r>
                      <a:endParaRPr sz="21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Results in very little wasted time.</a:t>
                      </a:r>
                      <a:endParaRPr sz="2100"/>
                    </a:p>
                  </a:txBody>
                  <a:tcPr marT="63500" marB="63500" marR="63500" marL="63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Double Data Rate SDRAM (DDR)</a:t>
                      </a:r>
                      <a:endParaRPr b="1" sz="18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DDR transfers data twice as fast as SDRAM.</a:t>
                      </a:r>
                      <a:b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</a:br>
                      <a:r>
                        <a:rPr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Larger buffer gives it a huge boost.</a:t>
                      </a:r>
                      <a:endParaRPr sz="18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3500" marB="63500" marR="63500" marL="6350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Double Data Rate 2 SDRAM (DDR2)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DDR2 decreases noise making it faster than DDR.</a:t>
                      </a:r>
                      <a:endParaRPr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Double Data Rate 3 SDRAM (DDR3)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DDR3 doubles the clock rate of DDR2, consumes less power and generates less heat.</a:t>
                      </a:r>
                      <a:endParaRPr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Double Data Rate 4 SDRAM (DDR4)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DDR4 arrived in 2014 with even faster speeds. (most common RAM type in desktops/laptops today)</a:t>
                      </a:r>
                      <a:endParaRPr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>
                    <a:solidFill>
                      <a:srgbClr val="FF9900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Double Data Rate 5 SDRAM (DDR5)</a:t>
                      </a:r>
                      <a:endParaRPr sz="2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Introduced in 2020, is starting to become more widely adopted.</a:t>
                      </a:r>
                      <a:endParaRPr sz="2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98" name="Google Shape;398;g2fda7b53d27_0_1122"/>
          <p:cNvSpPr txBox="1"/>
          <p:nvPr/>
        </p:nvSpPr>
        <p:spPr>
          <a:xfrm>
            <a:off x="462163" y="5880825"/>
            <a:ext cx="1144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NOTE: Motherboards are usually compatible with only ONE generation of RAM. If you have a motherboard designed for DDR3, it cannot use DDR4 or DDR5.</a:t>
            </a:r>
            <a:endParaRPr sz="2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da7b53d27_0_771"/>
          <p:cNvSpPr txBox="1"/>
          <p:nvPr>
            <p:ph idx="1" type="body"/>
          </p:nvPr>
        </p:nvSpPr>
        <p:spPr>
          <a:xfrm>
            <a:off x="838200" y="1825625"/>
            <a:ext cx="6245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03653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8107"/>
              <a:buChar char="•"/>
            </a:pPr>
            <a:r>
              <a:rPr lang="en-US"/>
              <a:t>Also known as Video cards or Graphical Processing Units</a:t>
            </a:r>
            <a:endParaRPr/>
          </a:p>
          <a:p>
            <a:pPr indent="-403653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8107"/>
              <a:buChar char="•"/>
            </a:pPr>
            <a:r>
              <a:rPr lang="en-US"/>
              <a:t>One of the most interesting use of expansion slots is the addition of video cards, also known as Graphical Processing Unit.</a:t>
            </a:r>
            <a:endParaRPr/>
          </a:p>
          <a:p>
            <a:pPr indent="-403653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8107"/>
              <a:buChar char="•"/>
            </a:pPr>
            <a:r>
              <a:rPr lang="en-US"/>
              <a:t>A specialized version of a CPU designed for </a:t>
            </a:r>
            <a:r>
              <a:rPr b="1" lang="en-US"/>
              <a:t>graphical</a:t>
            </a:r>
            <a:r>
              <a:rPr lang="en-US"/>
              <a:t> processing (producing complex output to display on a monitor)</a:t>
            </a:r>
            <a:endParaRPr/>
          </a:p>
          <a:p>
            <a:pPr indent="-3905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computation needed for graphical processing is generally useful for scientific computing as well (lots of data in parallel)</a:t>
            </a:r>
            <a:endParaRPr/>
          </a:p>
        </p:txBody>
      </p:sp>
      <p:sp>
        <p:nvSpPr>
          <p:cNvPr id="404" name="Google Shape;404;g2fda7b53d27_0_77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Graphics Cards (GPU)</a:t>
            </a:r>
            <a:endParaRPr/>
          </a:p>
        </p:txBody>
      </p:sp>
      <p:pic>
        <p:nvPicPr>
          <p:cNvPr descr="A close up of a fan&#10;&#10;Description automatically generated" id="405" name="Google Shape;405;g2fda7b53d27_0_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1122" y="4377782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ctangular electronic device with a fan&#10;&#10;Description automatically generated" id="406" name="Google Shape;406;g2fda7b53d27_0_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6702" y="3395397"/>
            <a:ext cx="2743200" cy="1353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back of a computer&#10;&#10;Description automatically generated" id="407" name="Google Shape;407;g2fda7b53d27_0_7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5764" y="1981200"/>
            <a:ext cx="953392" cy="1799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g2fda7b53d27_0_771"/>
          <p:cNvCxnSpPr/>
          <p:nvPr/>
        </p:nvCxnSpPr>
        <p:spPr>
          <a:xfrm>
            <a:off x="7437864" y="3269166"/>
            <a:ext cx="1096500" cy="8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da7b53d27_0_78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GPU &amp; CPU, things in common</a:t>
            </a:r>
            <a:endParaRPr/>
          </a:p>
        </p:txBody>
      </p:sp>
      <p:pic>
        <p:nvPicPr>
          <p:cNvPr id="414" name="Google Shape;414;g2fda7b53d27_0_7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0747" y="1357280"/>
            <a:ext cx="5625000" cy="3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fda7b53d27_0_780"/>
          <p:cNvSpPr txBox="1"/>
          <p:nvPr/>
        </p:nvSpPr>
        <p:spPr>
          <a:xfrm>
            <a:off x="268200" y="1514025"/>
            <a:ext cx="64893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-"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Both consume a lot of power and generate a lot of heat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-"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powerful CPUs/GPUs require more powerful power supplies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-"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TDP: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Thermal Design Power, measures the number of Watts needed to power the device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Char char="-"/>
            </a:pP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Both have performance measured in </a:t>
            </a: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speed</a:t>
            </a:r>
            <a:r>
              <a:rPr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(operations/second) like RAM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da7b53d27_0_78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vs GPU</a:t>
            </a:r>
            <a:endParaRPr/>
          </a:p>
        </p:txBody>
      </p:sp>
      <p:sp>
        <p:nvSpPr>
          <p:cNvPr id="421" name="Google Shape;421;g2fda7b53d27_0_7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GPU cannot replace the CPU because their architecture is different and meant for different purposes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GPU is great to parallelize computations!</a:t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But the GPU is not as versatile as the CPU which has a larger instruction set</a:t>
            </a:r>
            <a:endParaRPr/>
          </a:p>
        </p:txBody>
      </p:sp>
      <p:pic>
        <p:nvPicPr>
          <p:cNvPr descr="A screenshot of a computer&#10;&#10;Description automatically generated" id="422" name="Google Shape;422;g2fda7b53d27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019" y="4003682"/>
            <a:ext cx="4342328" cy="2456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da7b53d27_0_791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GPU vs CPU</a:t>
            </a:r>
            <a:endParaRPr/>
          </a:p>
        </p:txBody>
      </p:sp>
      <p:pic>
        <p:nvPicPr>
          <p:cNvPr descr="The Mythbusters, Adam Savage and Jamie Hyneman demonstrate the power of GPU computing." id="428" name="Google Shape;428;g2fda7b53d27_0_791" title="Mythbusters Demo GPU versus CPU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9687" y="1541222"/>
            <a:ext cx="6792600" cy="50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fda7b53d27_0_791"/>
          <p:cNvSpPr txBox="1"/>
          <p:nvPr/>
        </p:nvSpPr>
        <p:spPr>
          <a:xfrm>
            <a:off x="204000" y="2388000"/>
            <a:ext cx="69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(click to load the video)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Inside A Computer</a:t>
            </a:r>
            <a:endParaRPr/>
          </a:p>
        </p:txBody>
      </p:sp>
      <p:pic>
        <p:nvPicPr>
          <p:cNvPr id="155" name="Google Shape;15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83" y="2129587"/>
            <a:ext cx="8076033" cy="343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da7b53d27_0_79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</a:t>
            </a:r>
            <a:endParaRPr/>
          </a:p>
        </p:txBody>
      </p:sp>
      <p:sp>
        <p:nvSpPr>
          <p:cNvPr id="435" name="Google Shape;435;g2fda7b53d27_0_797"/>
          <p:cNvSpPr txBox="1"/>
          <p:nvPr>
            <p:ph idx="1" type="body"/>
          </p:nvPr>
        </p:nvSpPr>
        <p:spPr>
          <a:xfrm>
            <a:off x="838200" y="1825625"/>
            <a:ext cx="7333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Storage devices store data </a:t>
            </a:r>
            <a:r>
              <a:rPr lang="en-US">
                <a:solidFill>
                  <a:srgbClr val="0055A4"/>
                </a:solidFill>
              </a:rPr>
              <a:t>permanently</a:t>
            </a:r>
            <a:r>
              <a:rPr lang="en-US"/>
              <a:t>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Char char="•"/>
            </a:pPr>
            <a:r>
              <a:rPr lang="en-US"/>
              <a:t>Some are installed inside the case (e.g. hard drive);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Some are removable and portable (e.g. external flash drive).</a:t>
            </a:r>
            <a:endParaRPr/>
          </a:p>
        </p:txBody>
      </p:sp>
      <p:sp>
        <p:nvSpPr>
          <p:cNvPr id="436" name="Google Shape;436;g2fda7b53d27_0_797"/>
          <p:cNvSpPr txBox="1"/>
          <p:nvPr>
            <p:ph idx="12" type="sldNum"/>
          </p:nvPr>
        </p:nvSpPr>
        <p:spPr>
          <a:xfrm>
            <a:off x="8077200" y="63563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lh4.googleusercontent.com/e5BuzOQSKjC_KWUdYDNP72QkQ_15v7nO-QUdjJEIrbtCSe2L7GcPOQ5bE9LvxDyKjgLWy7iwYlkMn46tc7I_KbeW9LDalh3PRNsGJOB47osb1l04nUsaK8Ywx74wgMwKjfxjwUyQ1CU" id="437" name="Google Shape;437;g2fda7b53d27_0_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0653" y="1877376"/>
            <a:ext cx="1881329" cy="16033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pysHpLn1CydSVMjrJwVCmG3k57S8nbNKeIP6i-px9UKVK8BTGvohb-nB2xLcYdsOe4wC2KMX3yqledT6SJjBIjFkAskN3ihwMFRFcMDdXn_Xg4glkkiu8tZ665whJkYPeCu7XRDYeXw" id="438" name="Google Shape;438;g2fda7b53d27_0_7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9601" y="3740397"/>
            <a:ext cx="2428064" cy="187075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da7b53d27_0_805"/>
          <p:cNvSpPr txBox="1"/>
          <p:nvPr>
            <p:ph type="title"/>
          </p:nvPr>
        </p:nvSpPr>
        <p:spPr>
          <a:xfrm>
            <a:off x="604434" y="0"/>
            <a:ext cx="107493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 (cont.)</a:t>
            </a:r>
            <a:endParaRPr/>
          </a:p>
        </p:txBody>
      </p:sp>
      <p:pic>
        <p:nvPicPr>
          <p:cNvPr descr="https://lh4.googleusercontent.com/hRO9zlItTAHBBgzHFvYMVLI41qm_A3HkRt0_o3TT6E5-gjx0gxqLlujBhLqK9ChOlZhW-mmljazs79-7o2M_iUlSngFopVMKoTbC6LlxdeYYmNpXPumnCfTMb7SI5Ynba9AczVzepi8" id="444" name="Google Shape;444;g2fda7b53d27_0_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462" y="1877399"/>
            <a:ext cx="3819525" cy="25336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5dnhkL1Lzj1J-t2to98BysmFTTE63NoMPN3LlPiuRqIbx1VlJgr81rYTat4M_znsR9h0tBVbBlMcfeZadCmKkmdJVzT_WU9gptKOLYS0IcWOXIjFV_BVsoBq6nErA_zPI00OOb_NoaI" id="445" name="Google Shape;445;g2fda7b53d27_0_8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390" y="2729193"/>
            <a:ext cx="2209800" cy="16287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bMdDbiJULEvo4llzAELhkIQyjou8TifnERl0oucfwjVDVAqUgaCV6oDITbXNt4YQ-a_VVEYJU6g_2Mi-GdJmJYWXwQVdGLRBu4suZs8ijokAnd1NGpH7UVJPgvozOZJaNJNtlyQU6eE" id="446" name="Google Shape;446;g2fda7b53d27_0_8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743" y="1989421"/>
            <a:ext cx="2161032" cy="147954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4.googleusercontent.com/e5BuzOQSKjC_KWUdYDNP72QkQ_15v7nO-QUdjJEIrbtCSe2L7GcPOQ5bE9LvxDyKjgLWy7iwYlkMn46tc7I_KbeW9LDalh3PRNsGJOB47osb1l04nUsaK8Ywx74wgMwKjfxjwUyQ1CU" id="447" name="Google Shape;447;g2fda7b53d27_0_8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64310" y="1217403"/>
            <a:ext cx="2762250" cy="27622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pysHpLn1CydSVMjrJwVCmG3k57S8nbNKeIP6i-px9UKVK8BTGvohb-nB2xLcYdsOe4wC2KMX3yqledT6SJjBIjFkAskN3ihwMFRFcMDdXn_Xg4glkkiu8tZ665whJkYPeCu7XRDYeXw" id="448" name="Google Shape;448;g2fda7b53d27_0_8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82504" y="929153"/>
            <a:ext cx="2450211" cy="1669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QqrmZGwAywYqFyjcGuRC3DHG4zpE0G9hiA0drFXDCCrzjq3iPsmmvGFHQkGlesCONa2EZqR03Wzr7ieU2EkENTS-FoYw8mPLUMsK0zVPpSwh1Xfj9K6MnoyJLA7XiG8Yz0veHY4SYWY" id="449" name="Google Shape;449;g2fda7b53d27_0_8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213" y="4756255"/>
            <a:ext cx="2619745" cy="1965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EQBMuQqIhxY1QD8xjX7WtRvTBw8imKJMu25oByeJwz6Jy5XKslH_1u_CsVLWaHV6w5qZXjgpBeYLgSjBfFJQha1qpEIupppH62Zkw_iGFyiLbIP2xIzOyOloHB-cVeqg9eLIjqEaNeY" id="450" name="Google Shape;450;g2fda7b53d27_0_8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88365" y="5448905"/>
            <a:ext cx="2351945" cy="104165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vCdV6fpqTJOR0en7zZm9Rjluznrvs7NjrR_fmMUp7MqrLbcPbAxif9N6kjreYl-8pYVOuPZIdFEWwmLWbw5IAIZTT0kvCvmzOZCluMiDgkWElO19nOwW8hdwM_ZBSH-2qHDudWXQFDI" id="451" name="Google Shape;451;g2fda7b53d27_0_8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8620" y="4858584"/>
            <a:ext cx="3048000" cy="158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q6IUBZ7rrcF4Ia3JLvg3WhTVHZCbvbsl11ygKQEUQeYUIK_W0Umyc2I43d7dxU5OelEYP6OKwMKCsO2dhUeM_uw_2GNkoqHORNjbvi4JswS649W-jHxhlzW6q1vjiNQLJsujqg47Dsg" id="452" name="Google Shape;452;g2fda7b53d27_0_8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8487" y="4506247"/>
            <a:ext cx="1614816" cy="9849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O_k0intBRqGfuIjZnSrIuyn5c1trvu0HMFwxBsezb-SCXLHAgFABX9-yeQD7cq6Q7ag2lZIRQVCAm3-PoiwqOmrkeLyCfIdqrQ7Ab123P-6BQu6C0MqeXZItV8wfT8O6PH2oBjuMWX0" id="453" name="Google Shape;453;g2fda7b53d27_0_8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26560" y="4308052"/>
            <a:ext cx="1119222" cy="39639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g2fda7b53d27_0_805"/>
          <p:cNvSpPr txBox="1"/>
          <p:nvPr>
            <p:ph idx="12" type="sldNum"/>
          </p:nvPr>
        </p:nvSpPr>
        <p:spPr>
          <a:xfrm>
            <a:off x="8077200" y="63563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da7b53d27_0_82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Floppy Drive </a:t>
            </a:r>
            <a:endParaRPr/>
          </a:p>
        </p:txBody>
      </p:sp>
      <p:sp>
        <p:nvSpPr>
          <p:cNvPr id="460" name="Google Shape;460;g2fda7b53d27_0_8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Uses 3.5 inch floppy disks (or 5.25 inch floppy disks - older).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Largely obsolete.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Magnetic disks store up to 1.44Meg of data.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https://lh4.googleusercontent.com/hRO9zlItTAHBBgzHFvYMVLI41qm_A3HkRt0_o3TT6E5-gjx0gxqLlujBhLqK9ChOlZhW-mmljazs79-7o2M_iUlSngFopVMKoTbC6LlxdeYYmNpXPumnCfTMb7SI5Ynba9AczVzepi8" id="461" name="Google Shape;461;g2fda7b53d27_0_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198" y="4240501"/>
            <a:ext cx="3819525" cy="25336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5dnhkL1Lzj1J-t2to98BysmFTTE63NoMPN3LlPiuRqIbx1VlJgr81rYTat4M_znsR9h0tBVbBlMcfeZadCmKkmdJVzT_WU9gptKOLYS0IcWOXIjFV_BVsoBq6nErA_zPI00OOb_NoaI" id="462" name="Google Shape;462;g2fda7b53d27_0_8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3672" y="4692938"/>
            <a:ext cx="2209800" cy="16287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da7b53d27_0_82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Hard Drive </a:t>
            </a:r>
            <a:endParaRPr/>
          </a:p>
        </p:txBody>
      </p:sp>
      <p:sp>
        <p:nvSpPr>
          <p:cNvPr id="468" name="Google Shape;468;g2fda7b53d27_0_827"/>
          <p:cNvSpPr txBox="1"/>
          <p:nvPr>
            <p:ph idx="1" type="body"/>
          </p:nvPr>
        </p:nvSpPr>
        <p:spPr>
          <a:xfrm>
            <a:off x="838200" y="1825625"/>
            <a:ext cx="8970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Hard Disk Drive (HDD)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Traditional hard drives.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Uses magnetic-based storage on a moving disk (somewhat like a vinyl player)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Magnetic hard drives have drive motors that spin the magnetic platters and move the drive heads. 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Speed measured in revolutions per minute 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https://lh4.googleusercontent.com/e5BuzOQSKjC_KWUdYDNP72QkQ_15v7nO-QUdjJEIrbtCSe2L7GcPOQ5bE9LvxDyKjgLWy7iwYlkMn46tc7I_KbeW9LDalh3PRNsGJOB47osb1l04nUsaK8Ywx74wgMwKjfxjwUyQ1CU" id="469" name="Google Shape;469;g2fda7b53d27_0_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3248" y="2762943"/>
            <a:ext cx="2004896" cy="190192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da7b53d27_0_83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Hard Drive </a:t>
            </a:r>
            <a:endParaRPr/>
          </a:p>
        </p:txBody>
      </p:sp>
      <p:sp>
        <p:nvSpPr>
          <p:cNvPr id="475" name="Google Shape;475;g2fda7b53d27_0_834"/>
          <p:cNvSpPr txBox="1"/>
          <p:nvPr>
            <p:ph idx="1" type="body"/>
          </p:nvPr>
        </p:nvSpPr>
        <p:spPr>
          <a:xfrm>
            <a:off x="838200" y="1825625"/>
            <a:ext cx="768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SzPts val="3000"/>
              <a:buFont typeface=" 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Solid State Drives (SSD)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Do not have moving parts and use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semi-conductors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to store data.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SzPts val="2600"/>
              <a:buFont typeface=" 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Non-volatile flash memory chips manage the storage on an SSD, resulting in faster access to data, higher reliability and reduced power usage.</a:t>
            </a:r>
            <a:endParaRPr/>
          </a:p>
        </p:txBody>
      </p:sp>
      <p:pic>
        <p:nvPicPr>
          <p:cNvPr descr="https://lh6.googleusercontent.com/pysHpLn1CydSVMjrJwVCmG3k57S8nbNKeIP6i-px9UKVK8BTGvohb-nB2xLcYdsOe4wC2KMX3yqledT6SJjBIjFkAskN3ihwMFRFcMDdXn_Xg4glkkiu8tZ665whJkYPeCu7XRDYeXw" id="476" name="Google Shape;476;g2fda7b53d27_0_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2690942"/>
            <a:ext cx="2887362" cy="197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da7b53d27_0_84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Tape Drive </a:t>
            </a:r>
            <a:endParaRPr/>
          </a:p>
        </p:txBody>
      </p:sp>
      <p:sp>
        <p:nvSpPr>
          <p:cNvPr id="482" name="Google Shape;482;g2fda7b53d27_0_8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Magnetic tapes are often used for backups or archiving data. Impractical for most individuals, but still used/created to this day! Cost effective when storing more than 1000 TB (lots and lots of data)</a:t>
            </a:r>
            <a:endParaRPr/>
          </a:p>
        </p:txBody>
      </p:sp>
      <p:pic>
        <p:nvPicPr>
          <p:cNvPr descr="Image result for Tape Drive" id="483" name="Google Shape;483;g2fda7b53d27_0_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897" y="3907305"/>
            <a:ext cx="3582972" cy="2950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QqrmZGwAywYqFyjcGuRC3DHG4zpE0G9hiA0drFXDCCrzjq3iPsmmvGFHQkGlesCONa2EZqR03Wzr7ieU2EkENTS-FoYw8mPLUMsK0zVPpSwh1Xfj9K6MnoyJLA7XiG8Yz0veHY4SYWY" id="484" name="Google Shape;484;g2fda7b53d27_0_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206" y="4548075"/>
            <a:ext cx="2619745" cy="1965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EQBMuQqIhxY1QD8xjX7WtRvTBw8imKJMu25oByeJwz6Jy5XKslH_1u_CsVLWaHV6w5qZXjgpBeYLgSjBfFJQha1qpEIupppH62Zkw_iGFyiLbIP2xIzOyOloHB-cVeqg9eLIjqEaNeY" id="485" name="Google Shape;485;g2fda7b53d27_0_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7158" y="5281125"/>
            <a:ext cx="2351945" cy="104165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da7b53d27_0_848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Optical Drive </a:t>
            </a:r>
            <a:endParaRPr/>
          </a:p>
        </p:txBody>
      </p:sp>
      <p:sp>
        <p:nvSpPr>
          <p:cNvPr id="491" name="Google Shape;491;g2fda7b53d27_0_8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Uses lasers to read the data on the optical media.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CD (compact disc) 700 Mb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DVD (digital versatile disc) 4-8 Gb.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BD (Blu-ray disc) 25-50 Gb.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Optical media can be: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Pre-recorded (read only)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Recordable (write once)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Re-recordable (read and write multiple times).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https://lh6.googleusercontent.com/vCdV6fpqTJOR0en7zZm9Rjluznrvs7NjrR_fmMUp7MqrLbcPbAxif9N6kjreYl-8pYVOuPZIdFEWwmLWbw5IAIZTT0kvCvmzOZCluMiDgkWElO19nOwW8hdwM_ZBSH-2qHDudWXQFDI" id="492" name="Google Shape;492;g2fda7b53d27_0_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00" y="2638425"/>
            <a:ext cx="3048000" cy="158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optical drive blu ray" id="493" name="Google Shape;493;g2fda7b53d27_0_848"/>
          <p:cNvPicPr preferRelativeResize="0"/>
          <p:nvPr/>
        </p:nvPicPr>
        <p:blipFill rotWithShape="1">
          <a:blip r:embed="rId4">
            <a:alphaModFix/>
          </a:blip>
          <a:srcRect b="13666" l="0" r="0" t="0"/>
          <a:stretch/>
        </p:blipFill>
        <p:spPr>
          <a:xfrm>
            <a:off x="8305800" y="4219574"/>
            <a:ext cx="3048000" cy="185405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da7b53d27_0_85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External Flash Drive </a:t>
            </a:r>
            <a:endParaRPr/>
          </a:p>
        </p:txBody>
      </p:sp>
      <p:sp>
        <p:nvSpPr>
          <p:cNvPr id="499" name="Google Shape;499;g2fda7b53d27_0_8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Removable storage device that connects to a USB port.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These use the same type of non-volatile memory chips as SSDs and do not require power to maintain the data.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https://lh6.googleusercontent.com/q6IUBZ7rrcF4Ia3JLvg3WhTVHZCbvbsl11ygKQEUQeYUIK_W0Umyc2I43d7dxU5OelEYP6OKwMKCsO2dhUeM_uw_2GNkoqHORNjbvi4JswS649W-jHxhlzW6q1vjiNQLJsujqg47Dsg" id="500" name="Google Shape;500;g2fda7b53d27_0_8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8984" y="4648859"/>
            <a:ext cx="1614816" cy="9849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O_k0intBRqGfuIjZnSrIuyn5c1trvu0HMFwxBsezb-SCXLHAgFABX9-yeQD7cq6Q7ag2lZIRQVCAm3-PoiwqOmrkeLyCfIdqrQ7Ab123P-6BQu6C0MqeXZItV8wfT8O6PH2oBjuMWX0" id="501" name="Google Shape;501;g2fda7b53d27_0_8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7057" y="4450664"/>
            <a:ext cx="1119222" cy="39639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fda7b53d27_0_86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Interfaces </a:t>
            </a:r>
            <a:endParaRPr/>
          </a:p>
        </p:txBody>
      </p:sp>
      <p:sp>
        <p:nvSpPr>
          <p:cNvPr id="507" name="Google Shape;507;g2fda7b53d27_0_8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To install a drive internally in a computer, the connection interface on the drive must be the same as the controller on the motherboard.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Motherboards support different types of interfaces.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da7b53d27_0_86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Interfaces Types </a:t>
            </a:r>
            <a:br>
              <a:rPr lang="en-US"/>
            </a:br>
            <a:r>
              <a:rPr lang="en-US"/>
              <a:t>(In order of oldest to newest)</a:t>
            </a:r>
            <a:endParaRPr/>
          </a:p>
        </p:txBody>
      </p:sp>
      <p:graphicFrame>
        <p:nvGraphicFramePr>
          <p:cNvPr id="513" name="Google Shape;513;g2fda7b53d27_0_867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{B1A2BE8F-F812-4F05-A0FE-8D6C54A6FF42}</a:tableStyleId>
              </a:tblPr>
              <a:tblGrid>
                <a:gridCol w="1929275"/>
                <a:gridCol w="8814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Integrated Drive Electronics / Advanced Technology Attachment.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Also called ATA.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Early drive controller interface, originally only supported hard drives up to 540 MB.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a 40 pin connector, and maximum cable length of 46cm (18in).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EIDE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Enhanced Integrated Drive Electronics (also called ATA-2).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Updated version of IDE, supporting larger drives and direct memory access.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a 40 pin connector.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PATA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Parallel version of ATA.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Used internally due to maximum cable length of 46cm (18in).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Largely replaced by SATA in newer systems.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SATA (most commonly used today)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Serial version of ATA, with slimmer and longer cables providing better airflow.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7-pin connector </a:t>
                      </a:r>
                      <a:b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</a:b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(less pins means less issues with electromagnetic interference).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SATA hard drives tend to be quieter than IDE drives.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da7b53d27_0_13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</a:t>
            </a:r>
            <a:endParaRPr/>
          </a:p>
        </p:txBody>
      </p:sp>
      <p:pic>
        <p:nvPicPr>
          <p:cNvPr descr="pc-diagram.gif" id="161" name="Google Shape;161;g2fda7b53d27_0_137"/>
          <p:cNvPicPr preferRelativeResize="0"/>
          <p:nvPr/>
        </p:nvPicPr>
        <p:blipFill rotWithShape="1">
          <a:blip r:embed="rId3">
            <a:alphaModFix/>
          </a:blip>
          <a:srcRect b="3437" l="0" r="0" t="0"/>
          <a:stretch/>
        </p:blipFill>
        <p:spPr>
          <a:xfrm>
            <a:off x="6096000" y="1468073"/>
            <a:ext cx="5455640" cy="5267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fda7b53d27_0_1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needs of a computer: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store</a:t>
            </a:r>
            <a:r>
              <a:rPr lang="en-US"/>
              <a:t> information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process</a:t>
            </a:r>
            <a:r>
              <a:rPr lang="en-US"/>
              <a:t> information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retrieve </a:t>
            </a:r>
            <a:r>
              <a:rPr lang="en-US"/>
              <a:t>information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rPr lang="en-US"/>
              <a:t>Auxiliary needs of a computer: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protection from elements/interference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source of </a:t>
            </a:r>
            <a:r>
              <a:rPr lang="en-US"/>
              <a:t>electrical</a:t>
            </a:r>
            <a:r>
              <a:rPr lang="en-US"/>
              <a:t> power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temperature management for heat generated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structure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communication between components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tiers of storage/processing specialized for different purposes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2387" lvl="0" marL="22860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da7b53d27_0_87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Storage Devices: Interfaces Types (cont.) </a:t>
            </a:r>
            <a:endParaRPr/>
          </a:p>
        </p:txBody>
      </p:sp>
      <p:graphicFrame>
        <p:nvGraphicFramePr>
          <p:cNvPr id="519" name="Google Shape;519;g2fda7b53d27_0_872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{B1A2BE8F-F812-4F05-A0FE-8D6C54A6FF42}</a:tableStyleId>
              </a:tblPr>
              <a:tblGrid>
                <a:gridCol w="1929275"/>
                <a:gridCol w="88149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eSATA</a:t>
                      </a: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External serial ATA, provides a hot-swappable external interface for SATA.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SCSI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Small Computer System Interface.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Drive controller that can connect up to 15 drives.</a:t>
                      </a:r>
                      <a:endParaRPr sz="1400" u="none" cap="none" strike="noStrike"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Internal and external use, uses 25, 50 or 68 pin connector.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20" name="Google Shape;520;g2fda7b53d27_0_872"/>
          <p:cNvSpPr txBox="1"/>
          <p:nvPr/>
        </p:nvSpPr>
        <p:spPr>
          <a:xfrm>
            <a:off x="838200" y="4714613"/>
            <a:ext cx="1041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Note: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Hot-swapping is the ability to connect and disconnect a device while the computer is 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fda7b53d27_0_878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Computer Memory Hierarchy</a:t>
            </a:r>
            <a:endParaRPr/>
          </a:p>
        </p:txBody>
      </p:sp>
      <p:pic>
        <p:nvPicPr>
          <p:cNvPr id="526" name="Google Shape;526;g2fda7b53d27_0_8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14784"/>
          <a:stretch/>
        </p:blipFill>
        <p:spPr>
          <a:xfrm>
            <a:off x="2168359" y="1362300"/>
            <a:ext cx="7925700" cy="5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fda7b53d27_0_878"/>
          <p:cNvSpPr txBox="1"/>
          <p:nvPr/>
        </p:nvSpPr>
        <p:spPr>
          <a:xfrm>
            <a:off x="551945" y="6516570"/>
            <a:ext cx="1080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Quattrocento Sans"/>
              <a:buNone/>
            </a:pPr>
            <a:r>
              <a:rPr lang="en-US" sz="11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https://en.wikipedia.org/wiki/Memory_hierarchy </a:t>
            </a:r>
            <a:endParaRPr sz="11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g2fda7b53d27_0_878"/>
          <p:cNvSpPr txBox="1"/>
          <p:nvPr>
            <p:ph idx="12" type="sldNum"/>
          </p:nvPr>
        </p:nvSpPr>
        <p:spPr>
          <a:xfrm>
            <a:off x="8077200" y="6356352"/>
            <a:ext cx="327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79900" y="1825625"/>
            <a:ext cx="10873800" cy="4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components that fulfil these needs:</a:t>
            </a:r>
            <a:br>
              <a:rPr lang="en-US"/>
            </a:b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Case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Motherboard</a:t>
            </a:r>
            <a:endParaRPr/>
          </a:p>
          <a:p>
            <a:pPr indent="-307022" lvl="1" marL="9144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Chipset</a:t>
            </a:r>
            <a:endParaRPr/>
          </a:p>
          <a:p>
            <a:pPr indent="-307022" lvl="1" marL="9144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Buses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Connectors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Cooling Devices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Processor (CPU)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Graphics processor (GPU)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Memory (RAM)</a:t>
            </a:r>
            <a:endParaRPr/>
          </a:p>
          <a:p>
            <a:pPr indent="-142875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Storage Devices (CD, HDD, SSD, NVME/M2)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will learn about all of these components this week!</a:t>
            </a:r>
            <a:endParaRPr/>
          </a:p>
          <a:p>
            <a:pPr indent="-52387" lvl="0" marL="22860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pc-diagram.gif" id="169" name="Google Shape;169;p30"/>
          <p:cNvPicPr preferRelativeResize="0"/>
          <p:nvPr/>
        </p:nvPicPr>
        <p:blipFill rotWithShape="1">
          <a:blip r:embed="rId3">
            <a:alphaModFix/>
          </a:blip>
          <a:srcRect b="3438" l="0" r="0" t="0"/>
          <a:stretch/>
        </p:blipFill>
        <p:spPr>
          <a:xfrm>
            <a:off x="6096000" y="1468073"/>
            <a:ext cx="5455640" cy="526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da7b53d27_0_146"/>
          <p:cNvSpPr txBox="1"/>
          <p:nvPr/>
        </p:nvSpPr>
        <p:spPr>
          <a:xfrm>
            <a:off x="838200" y="1825625"/>
            <a:ext cx="11171100" cy="4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When discussing components of any complicated machine, we should try to understand the following about those components: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Make/model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brand and product name of the component.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E.g.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Hyundai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Accent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(make = Hyundai, model = Accent)</a:t>
            </a:r>
            <a:b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Why it’s important: Who constructs these components? Are their multiple different versions of this component made by the same manufacturer? Why?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Properties:</a:t>
            </a:r>
            <a:endParaRPr b="1"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(numeric) and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qualitative 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(non-numeric) traits of the component that can be compared with alike components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Quantitative e.g.: the Fuel Efficiency of the 2009 Hyundai Accent is </a:t>
            </a:r>
            <a:r>
              <a:rPr b="1"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 MPG </a:t>
            </a: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(miles per gallon)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Qualitative e.g: The Hyundai Accent is a hatchback, not a sedan</a:t>
            </a:r>
            <a:b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Why it’s important: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is the expected performance of this component?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Is their a cost/benefit for choosing a component with better suited properties than other components? 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0201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Char char="-"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57894"/>
              <a:buFont typeface="Arial"/>
              <a:buNone/>
            </a:pPr>
            <a:r>
              <a:t/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57894"/>
              <a:buFont typeface="Arial"/>
              <a:buNone/>
            </a:pPr>
            <a:r>
              <a:rPr lang="en-US" sz="1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These two ideas (make/model, properties) will vary significantly from component to component. You will need to know these ideas for all of the components we discuss today.</a:t>
            </a:r>
            <a:endParaRPr sz="1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fda7b53d27_0_14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Important things to know about 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Case 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838200" y="1825625"/>
            <a:ext cx="70149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8573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Provides protection and cooling for the internal components.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Also prevents damage from </a:t>
            </a:r>
            <a:r>
              <a:rPr lang="en-US">
                <a:solidFill>
                  <a:srgbClr val="0055A4"/>
                </a:solidFill>
              </a:rPr>
              <a:t>static electricity </a:t>
            </a:r>
            <a:r>
              <a:rPr lang="en-US"/>
              <a:t>(components grounded via attachment to case).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Usually made of plastic, steel or aluminum.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Fans move air through the case:</a:t>
            </a:r>
            <a:endParaRPr/>
          </a:p>
          <a:p>
            <a:pPr indent="-356551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replace warm air with cold air to keep components at stable temperatures</a:t>
            </a:r>
            <a:endParaRPr/>
          </a:p>
          <a:p>
            <a:pPr indent="-356551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prevent build-up of dust</a:t>
            </a:r>
            <a:endParaRPr/>
          </a:p>
          <a:p>
            <a:pPr indent="-356551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There exist many guides/studies for optimal airflow. 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https://voltcave.com/pc-airflow-guide/</a:t>
            </a:r>
            <a:r>
              <a:rPr lang="en-US"/>
              <a:t>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0" l="26896" r="27421" t="0"/>
          <a:stretch/>
        </p:blipFill>
        <p:spPr>
          <a:xfrm>
            <a:off x="7935875" y="1695075"/>
            <a:ext cx="3577052" cy="43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da7b53d27_0_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Power Supply </a:t>
            </a:r>
            <a:endParaRPr/>
          </a:p>
        </p:txBody>
      </p:sp>
      <p:sp>
        <p:nvSpPr>
          <p:cNvPr id="188" name="Google Shape;188;g2fda7b53d27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b="1" lang="en-US" sz="2800"/>
              <a:t>Main purpose: </a:t>
            </a:r>
            <a:r>
              <a:rPr lang="en-US" sz="2800"/>
              <a:t>Converts AC power (alternating current) from wall socket to DC power (direct current). Direct current (0 or 5V) is used to power digital circuits.</a:t>
            </a:r>
            <a:endParaRPr/>
          </a:p>
        </p:txBody>
      </p:sp>
      <p:pic>
        <p:nvPicPr>
          <p:cNvPr descr="Direct Current versus Alternating Current animated gif" id="189" name="Google Shape;189;g2fda7b53d27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696" y="3467217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ox with a fan and wires&#10;&#10;Description automatically generated" id="190" name="Google Shape;190;g2fda7b53d27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7029" y="2769952"/>
            <a:ext cx="3812598" cy="34065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computer power supply&#10;&#10;Description automatically generated" id="191" name="Google Shape;191;g2fda7b53d27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1570" y="3224902"/>
            <a:ext cx="3042037" cy="2076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g2fda7b53d27_0_5"/>
          <p:cNvCxnSpPr/>
          <p:nvPr/>
        </p:nvCxnSpPr>
        <p:spPr>
          <a:xfrm flipH="1" rot="10800000">
            <a:off x="7686908" y="3927088"/>
            <a:ext cx="2063100" cy="18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g2fda7b53d27_0_5"/>
          <p:cNvCxnSpPr/>
          <p:nvPr/>
        </p:nvCxnSpPr>
        <p:spPr>
          <a:xfrm rot="10800000">
            <a:off x="6021616" y="4209717"/>
            <a:ext cx="1275000" cy="150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4" name="Google Shape;194;g2fda7b53d27_0_5"/>
          <p:cNvSpPr txBox="1"/>
          <p:nvPr/>
        </p:nvSpPr>
        <p:spPr>
          <a:xfrm>
            <a:off x="5855135" y="5610549"/>
            <a:ext cx="376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PSU have their own fans: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Energy conversion releases a lot of heat!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